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1" r:id="rId19"/>
    <p:sldId id="304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29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79EAA-6442-4042-ABA4-2EE32BC90DD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DE874-A5E2-4A8F-B790-1C90CFE0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8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8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3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4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52E8-85B3-4A48-8E9C-30879BB1AF6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2E7B-8436-4888-9E26-9ACE668B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6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trendmicro.com/trendlabs-security-intelligence/high-profile-mobile-apps-at-risk-due-to-three-year-old-vulnerability/" TargetMode="External"/><Relationship Id="rId13" Type="http://schemas.openxmlformats.org/officeDocument/2006/relationships/hyperlink" Target="http://krebsonsecurity.com/2016/02/iot-reality-smart-devices-dumb-defaults/" TargetMode="External"/><Relationship Id="rId3" Type="http://schemas.openxmlformats.org/officeDocument/2006/relationships/hyperlink" Target="https://securityintelligence.com/the-importance-of-ipv6-and-the-internet-of-things/" TargetMode="External"/><Relationship Id="rId7" Type="http://schemas.openxmlformats.org/officeDocument/2006/relationships/hyperlink" Target="http://blog.sec-consult.com/2015/11/house-of-keys-industry-wide-https.html" TargetMode="External"/><Relationship Id="rId12" Type="http://schemas.openxmlformats.org/officeDocument/2006/relationships/hyperlink" Target="http://blog.talosintel.com/2016/02/trane-iot.html" TargetMode="External"/><Relationship Id="rId2" Type="http://schemas.openxmlformats.org/officeDocument/2006/relationships/hyperlink" Target="http://www.utsystem.edu/offices/board-regents/uts165-standar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wasp.org/images/3/36/IoTTestingMethodology.pdf" TargetMode="External"/><Relationship Id="rId11" Type="http://schemas.openxmlformats.org/officeDocument/2006/relationships/hyperlink" Target="http://www.business.att.com/content/article/IoT-worldwide_regional_2014-2020-forecast.pdf" TargetMode="External"/><Relationship Id="rId5" Type="http://schemas.openxmlformats.org/officeDocument/2006/relationships/hyperlink" Target="https://www.owasp.org/images/7/71/Internet_of_Things_Top_Ten_2014-OWASP.pdf" TargetMode="External"/><Relationship Id="rId10" Type="http://schemas.openxmlformats.org/officeDocument/2006/relationships/hyperlink" Target="https://thenewstack.io/tutorial-prototyping-a-sensor-node-and-iot-gateway-with-arduino-and-raspberry-pi-part-1" TargetMode="External"/><Relationship Id="rId4" Type="http://schemas.openxmlformats.org/officeDocument/2006/relationships/hyperlink" Target="http://www.isaca.org/Knowledge-Center/Research/ResearchDeliverables/Pages/internet-of-things-risk-and-value-considerations.aspx" TargetMode="External"/><Relationship Id="rId9" Type="http://schemas.openxmlformats.org/officeDocument/2006/relationships/hyperlink" Target="http://www.rs-online.com/designspark/electronics/knowledge-item/eleven-internet-of-things-iot-protocols-you-need-to-know-about" TargetMode="External"/><Relationship Id="rId14" Type="http://schemas.openxmlformats.org/officeDocument/2006/relationships/hyperlink" Target="http://www.gsma.com/connectedliving/gsma-iot-security-guidelines-complete-document-s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282" y="89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Accurate &amp; Low-cost </a:t>
            </a:r>
            <a:br>
              <a:rPr lang="en-US" sz="4000" dirty="0" smtClean="0"/>
            </a:br>
            <a:r>
              <a:rPr lang="en-US" sz="4000" dirty="0" smtClean="0"/>
              <a:t>Baha </a:t>
            </a:r>
            <a:r>
              <a:rPr lang="id-ID" sz="4000" dirty="0" smtClean="0"/>
              <a:t>Smart Internet of Farming</a:t>
            </a:r>
            <a:r>
              <a:rPr lang="en-US" sz="4000" dirty="0" smtClean="0"/>
              <a:t> System</a:t>
            </a:r>
            <a:endParaRPr lang="en-GB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67" y="1968373"/>
            <a:ext cx="7017104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77" y="1825625"/>
            <a:ext cx="65912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Back-end system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074" y="1825625"/>
            <a:ext cx="71938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05299" y="2009775"/>
            <a:ext cx="2600325" cy="40100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895600"/>
            <a:ext cx="400050" cy="6667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24500" y="2280345"/>
            <a:ext cx="1266824" cy="543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id-ID" sz="1400" dirty="0" smtClean="0">
                <a:solidFill>
                  <a:srgbClr val="0070C0"/>
                </a:solidFill>
              </a:rPr>
              <a:t>Manage member ship</a:t>
            </a:r>
            <a:endParaRPr lang="en-GB" sz="1100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95837" y="2862263"/>
            <a:ext cx="1290638" cy="4905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70C0"/>
                </a:solidFill>
              </a:rPr>
              <a:t>Maintain system</a:t>
            </a:r>
            <a:endParaRPr lang="en-GB" sz="1100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24500" y="3467100"/>
            <a:ext cx="1162049" cy="4190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70C0"/>
                </a:solidFill>
              </a:rPr>
              <a:t>Manage sensors</a:t>
            </a:r>
            <a:endParaRPr lang="en-GB" sz="1100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86287" y="4067175"/>
            <a:ext cx="1290638" cy="53340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70C0"/>
                </a:solidFill>
              </a:rPr>
              <a:t>Monitor farm</a:t>
            </a:r>
            <a:endParaRPr lang="en-GB" sz="1100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29262" y="4724400"/>
            <a:ext cx="1300163" cy="54292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70C0"/>
                </a:solidFill>
              </a:rPr>
              <a:t>Access forum</a:t>
            </a:r>
            <a:endParaRPr lang="en-GB" sz="1100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05338" y="5400675"/>
            <a:ext cx="1262062" cy="44767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0070C0"/>
                </a:solidFill>
              </a:rPr>
              <a:t>Access portal</a:t>
            </a:r>
            <a:endParaRPr lang="en-GB" sz="1100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4086224"/>
            <a:ext cx="400050" cy="66675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6" idx="1"/>
            <a:endCxn id="7" idx="6"/>
          </p:cNvCxnSpPr>
          <p:nvPr/>
        </p:nvCxnSpPr>
        <p:spPr>
          <a:xfrm flipH="1" flipV="1">
            <a:off x="6791324" y="2552254"/>
            <a:ext cx="1285876" cy="67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  <a:endCxn id="8" idx="6"/>
          </p:cNvCxnSpPr>
          <p:nvPr/>
        </p:nvCxnSpPr>
        <p:spPr>
          <a:xfrm flipH="1" flipV="1">
            <a:off x="6086475" y="3107531"/>
            <a:ext cx="1990725" cy="121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  <a:endCxn id="10" idx="2"/>
          </p:cNvCxnSpPr>
          <p:nvPr/>
        </p:nvCxnSpPr>
        <p:spPr>
          <a:xfrm flipV="1">
            <a:off x="2924175" y="4333876"/>
            <a:ext cx="1662112" cy="85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1" idx="2"/>
          </p:cNvCxnSpPr>
          <p:nvPr/>
        </p:nvCxnSpPr>
        <p:spPr>
          <a:xfrm>
            <a:off x="2924175" y="4419599"/>
            <a:ext cx="2605087" cy="5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2" idx="2"/>
          </p:cNvCxnSpPr>
          <p:nvPr/>
        </p:nvCxnSpPr>
        <p:spPr>
          <a:xfrm>
            <a:off x="2924175" y="4419599"/>
            <a:ext cx="1681163" cy="1204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  <a:endCxn id="9" idx="6"/>
          </p:cNvCxnSpPr>
          <p:nvPr/>
        </p:nvCxnSpPr>
        <p:spPr>
          <a:xfrm flipH="1">
            <a:off x="6686549" y="3228975"/>
            <a:ext cx="1390651" cy="447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05299" y="1972567"/>
            <a:ext cx="1366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BU Farm System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880484" y="3529994"/>
            <a:ext cx="119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System </a:t>
            </a:r>
          </a:p>
          <a:p>
            <a:r>
              <a:rPr lang="id-ID" sz="1400" dirty="0" smtClean="0"/>
              <a:t>Adiminstrator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346139" y="4677071"/>
            <a:ext cx="813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Farmers </a:t>
            </a:r>
            <a:endParaRPr lang="en-GB" sz="1400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Use case diagram for Mobile </a:t>
            </a:r>
            <a:r>
              <a:rPr lang="en-US" dirty="0" smtClean="0"/>
              <a:t>Baha-FIST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631890" y="4523512"/>
            <a:ext cx="315182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 smtClean="0"/>
              <a:t>Portal’s systems: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Forum 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Real time monitoring system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Farming information System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Prediction system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Recommender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6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Phasing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 data </a:t>
            </a:r>
            <a:r>
              <a:rPr lang="en-US" dirty="0" smtClean="0">
                <a:sym typeface="Wingdings" panose="05000000000000000000" pitchFamily="2" charset="2"/>
              </a:rPr>
              <a:t> information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Phase 2: data  knowledge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Phase 3: operational and maintenance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Phase 4: commercialization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8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(Phase 1) 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81150" y="1500188"/>
          <a:ext cx="8639175" cy="4919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255"/>
                <a:gridCol w="4587884"/>
                <a:gridCol w="1608826"/>
                <a:gridCol w="1852210"/>
              </a:tblGrid>
              <a:tr h="997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 &amp; description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Unit Cost (SAR)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 (SAR)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7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P.I (6 months)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36,000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7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Co-PI (6 months)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30,000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7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Researchers, Assistant Researcher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36,000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97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Cloud Equipments (2 high-end servers, 1 standard server, network equipments)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42,000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7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Sensors &amp; Microcontroller (12 units)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36,000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7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Travel &amp; conferences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20,000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87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cost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200,000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(Phase 1) 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05" y="1690688"/>
            <a:ext cx="9036220" cy="50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 (Overall)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Output</a:t>
            </a:r>
          </a:p>
          <a:p>
            <a:r>
              <a:rPr lang="en-US" dirty="0" smtClean="0"/>
              <a:t>Systems </a:t>
            </a:r>
          </a:p>
          <a:p>
            <a:pPr lvl="1"/>
            <a:r>
              <a:rPr lang="en-US" dirty="0" smtClean="0"/>
              <a:t>Baha </a:t>
            </a:r>
            <a:r>
              <a:rPr lang="en-US" dirty="0" err="1" smtClean="0"/>
              <a:t>IoF</a:t>
            </a:r>
            <a:endParaRPr lang="en-US" dirty="0" smtClean="0"/>
          </a:p>
          <a:p>
            <a:pPr lvl="1"/>
            <a:r>
              <a:rPr lang="en-US" dirty="0" smtClean="0"/>
              <a:t>Baha Farming Information Management</a:t>
            </a:r>
          </a:p>
          <a:p>
            <a:r>
              <a:rPr lang="en-US" dirty="0" smtClean="0"/>
              <a:t>ISI Impact factor journal publications (2-5)</a:t>
            </a:r>
          </a:p>
          <a:p>
            <a:r>
              <a:rPr lang="en-US" dirty="0" smtClean="0"/>
              <a:t>Patents </a:t>
            </a:r>
            <a:r>
              <a:rPr lang="en-US" smtClean="0"/>
              <a:t>(2-5)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Outcomes </a:t>
            </a:r>
          </a:p>
          <a:p>
            <a:r>
              <a:rPr lang="en-US" dirty="0"/>
              <a:t>Capacity building on </a:t>
            </a:r>
            <a:r>
              <a:rPr lang="en-US" dirty="0" err="1"/>
              <a:t>IoT</a:t>
            </a:r>
            <a:r>
              <a:rPr lang="en-US" dirty="0"/>
              <a:t>/</a:t>
            </a:r>
            <a:r>
              <a:rPr lang="en-US" dirty="0" err="1"/>
              <a:t>IoF</a:t>
            </a:r>
            <a:endParaRPr lang="en-GB" dirty="0"/>
          </a:p>
          <a:p>
            <a:r>
              <a:rPr lang="en-US" dirty="0"/>
              <a:t>Towards the Saudi Knowledge-based farmer community</a:t>
            </a:r>
            <a:endParaRPr lang="en-GB" dirty="0"/>
          </a:p>
          <a:p>
            <a:r>
              <a:rPr lang="en-US" dirty="0" smtClean="0"/>
              <a:t>Improved </a:t>
            </a:r>
            <a:r>
              <a:rPr lang="en-US" dirty="0"/>
              <a:t>skill &amp; innovative farmers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5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99" y="-62753"/>
            <a:ext cx="38576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61" y="-62753"/>
            <a:ext cx="3857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8" y="-62753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potential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err="1" smtClean="0"/>
              <a:t>Teknologi</a:t>
            </a:r>
            <a:r>
              <a:rPr lang="en-US" dirty="0" smtClean="0"/>
              <a:t> sensor</a:t>
            </a:r>
          </a:p>
          <a:p>
            <a:pPr lvl="2"/>
            <a:r>
              <a:rPr lang="en-US" dirty="0" smtClean="0"/>
              <a:t>Low-cost sensor</a:t>
            </a:r>
          </a:p>
          <a:p>
            <a:pPr lvl="2"/>
            <a:r>
              <a:rPr lang="en-US" dirty="0" smtClean="0"/>
              <a:t>Local need sensor</a:t>
            </a:r>
          </a:p>
          <a:p>
            <a:pPr lvl="2"/>
            <a:r>
              <a:rPr lang="en-US" dirty="0" smtClean="0"/>
              <a:t>WSN Gateway </a:t>
            </a:r>
          </a:p>
          <a:p>
            <a:pPr lvl="1"/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lvl="2"/>
            <a:r>
              <a:rPr lang="en-US" dirty="0" smtClean="0"/>
              <a:t>ABC WSN protocol</a:t>
            </a:r>
          </a:p>
          <a:p>
            <a:pPr lvl="2"/>
            <a:r>
              <a:rPr lang="en-US" dirty="0" smtClean="0"/>
              <a:t>Energy efficient routing protocol</a:t>
            </a:r>
          </a:p>
          <a:p>
            <a:pPr lvl="2"/>
            <a:r>
              <a:rPr lang="en-US" dirty="0" smtClean="0"/>
              <a:t>SDN</a:t>
            </a:r>
          </a:p>
          <a:p>
            <a:pPr lvl="1"/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 smtClean="0"/>
          </a:p>
          <a:p>
            <a:pPr lvl="2"/>
            <a:r>
              <a:rPr lang="en-US" dirty="0" smtClean="0"/>
              <a:t>Agriculture Expert system </a:t>
            </a:r>
          </a:p>
          <a:p>
            <a:pPr lvl="3"/>
            <a:r>
              <a:rPr lang="en-US" dirty="0" smtClean="0"/>
              <a:t>Remote bug detection for palm tree.</a:t>
            </a:r>
          </a:p>
          <a:p>
            <a:pPr lvl="2"/>
            <a:r>
              <a:rPr lang="en-US" dirty="0" smtClean="0"/>
              <a:t>Big data in agriculture/farming</a:t>
            </a:r>
          </a:p>
          <a:p>
            <a:pPr lvl="3"/>
            <a:r>
              <a:rPr lang="en-US" dirty="0" smtClean="0"/>
              <a:t>Deep learning for feature selection (Tami)</a:t>
            </a:r>
          </a:p>
          <a:p>
            <a:pPr lvl="3"/>
            <a:r>
              <a:rPr lang="en-US" dirty="0" smtClean="0"/>
              <a:t>Evolving MLP for prediction (</a:t>
            </a:r>
            <a:r>
              <a:rPr lang="en-US" dirty="0" err="1" smtClean="0"/>
              <a:t>Romi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Smart-</a:t>
            </a:r>
            <a:r>
              <a:rPr lang="en-US" dirty="0" err="1" smtClean="0"/>
              <a:t>Ranah</a:t>
            </a:r>
            <a:r>
              <a:rPr lang="en-US" dirty="0" smtClean="0"/>
              <a:t>…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u="sng" dirty="0">
                <a:latin typeface="Baskerville Old Face" panose="02020602080505020303" pitchFamily="18" charset="0"/>
                <a:hlinkClick r:id="rId2"/>
              </a:rPr>
              <a:t>http://www.utsystem.edu/offices/board-regents/uts165-standards</a:t>
            </a:r>
            <a:endParaRPr lang="en-US" sz="1600" dirty="0">
              <a:latin typeface="Baskerville Old Face" panose="02020602080505020303" pitchFamily="18" charset="0"/>
            </a:endParaRPr>
          </a:p>
          <a:p>
            <a:r>
              <a:rPr lang="en-US" sz="1600" u="sng" dirty="0">
                <a:latin typeface="Baskerville Old Face" panose="02020602080505020303" pitchFamily="18" charset="0"/>
                <a:hlinkClick r:id="rId3"/>
              </a:rPr>
              <a:t>https://securityintelligence.com/the-importance-of-ipv6-and-the-internet-of-things/</a:t>
            </a:r>
            <a:endParaRPr lang="en-US" sz="1600" u="sng" dirty="0">
              <a:latin typeface="Baskerville Old Face" panose="02020602080505020303" pitchFamily="18" charset="0"/>
            </a:endParaRPr>
          </a:p>
          <a:p>
            <a:r>
              <a:rPr lang="en-US" sz="1600" u="sng" dirty="0">
                <a:latin typeface="Baskerville Old Face" panose="02020602080505020303" pitchFamily="18" charset="0"/>
                <a:hlinkClick r:id="rId4"/>
              </a:rPr>
              <a:t>http://www.isaca.org/Knowledge-Center/Research/ResearchDeliverables/Pages/internet-of-things-risk-and-value-considerations.aspx</a:t>
            </a:r>
            <a:endParaRPr lang="en-US" sz="1600" u="sng" dirty="0">
              <a:latin typeface="Baskerville Old Face" panose="02020602080505020303" pitchFamily="18" charset="0"/>
            </a:endParaRPr>
          </a:p>
          <a:p>
            <a:r>
              <a:rPr lang="en-US" sz="1600" u="sng" dirty="0">
                <a:latin typeface="Baskerville Old Face" panose="02020602080505020303" pitchFamily="18" charset="0"/>
                <a:hlinkClick r:id="rId5"/>
              </a:rPr>
              <a:t>https://www.owasp.org/images/7/71/Internet_of_Things_Top_Ten_2014-OWASP.pdf</a:t>
            </a:r>
            <a:endParaRPr lang="en-US" sz="1600" dirty="0">
              <a:latin typeface="Baskerville Old Face" panose="02020602080505020303" pitchFamily="18" charset="0"/>
            </a:endParaRPr>
          </a:p>
          <a:p>
            <a:r>
              <a:rPr lang="en-US" sz="1600" u="sng" dirty="0">
                <a:latin typeface="Baskerville Old Face" panose="02020602080505020303" pitchFamily="18" charset="0"/>
                <a:hlinkClick r:id="rId6"/>
              </a:rPr>
              <a:t>https://www.owasp.org/images/3/36/IoTTestingMethodology.pdf</a:t>
            </a:r>
            <a:endParaRPr lang="en-US" sz="1600" u="sng" dirty="0">
              <a:latin typeface="Baskerville Old Face" panose="02020602080505020303" pitchFamily="18" charset="0"/>
            </a:endParaRPr>
          </a:p>
          <a:p>
            <a:r>
              <a:rPr lang="en-US" sz="1600" u="sng" dirty="0">
                <a:latin typeface="Baskerville Old Face" panose="02020602080505020303" pitchFamily="18" charset="0"/>
                <a:hlinkClick r:id="rId7"/>
              </a:rPr>
              <a:t>http://blog.sec-consult.com/2015/11/house-of-keys-industry-wide-https.html</a:t>
            </a:r>
            <a:r>
              <a:rPr lang="en-US" sz="16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en-US" sz="1600" u="sng" dirty="0">
                <a:latin typeface="Baskerville Old Face" panose="02020602080505020303" pitchFamily="18" charset="0"/>
                <a:hlinkClick r:id="rId8"/>
              </a:rPr>
              <a:t>http://blog.trendmicro.com/trendlabs-security-intelligence/high-profile-mobile-apps-at-risk-due-to-three-year-old-vulnerability/#</a:t>
            </a:r>
            <a:endParaRPr lang="en-US" sz="1600" u="sng" dirty="0">
              <a:latin typeface="Baskerville Old Face" panose="02020602080505020303" pitchFamily="18" charset="0"/>
            </a:endParaRPr>
          </a:p>
          <a:p>
            <a:r>
              <a:rPr lang="en-US" sz="1600" u="sng" dirty="0">
                <a:latin typeface="Baskerville Old Face" panose="02020602080505020303" pitchFamily="18" charset="0"/>
                <a:hlinkClick r:id="rId9"/>
              </a:rPr>
              <a:t>http://www.rs-online.com/designspark/electronics/knowledge-item/eleven-internet-of-things-iot-protocols-you-need-to-know-about</a:t>
            </a:r>
            <a:endParaRPr lang="en-US" sz="1600" u="sng" dirty="0">
              <a:latin typeface="Baskerville Old Face" panose="02020602080505020303" pitchFamily="18" charset="0"/>
            </a:endParaRPr>
          </a:p>
          <a:p>
            <a:r>
              <a:rPr lang="en-US" sz="1600" dirty="0">
                <a:latin typeface="Baskerville Old Face" panose="02020602080505020303" pitchFamily="18" charset="0"/>
                <a:hlinkClick r:id="rId10"/>
              </a:rPr>
              <a:t>https://thenewstack.io/tutorial-prototyping-a-sensor-node-and-iot-gateway-with-arduino-and-raspberry-pi-part-1</a:t>
            </a:r>
            <a:endParaRPr lang="en-US" sz="1600" dirty="0">
              <a:latin typeface="Baskerville Old Face" panose="02020602080505020303" pitchFamily="18" charset="0"/>
            </a:endParaRPr>
          </a:p>
          <a:p>
            <a:r>
              <a:rPr lang="en-US" sz="1600" u="sng" dirty="0">
                <a:latin typeface="Baskerville Old Face" panose="02020602080505020303" pitchFamily="18" charset="0"/>
                <a:hlinkClick r:id="rId11"/>
              </a:rPr>
              <a:t>http://www.business.att.com/content/article/IoT-worldwide_regional_2014-2020-forecast.pdf</a:t>
            </a:r>
            <a:endParaRPr lang="en-US" sz="1600" u="sng" dirty="0">
              <a:latin typeface="Baskerville Old Face" panose="02020602080505020303" pitchFamily="18" charset="0"/>
            </a:endParaRPr>
          </a:p>
          <a:p>
            <a:r>
              <a:rPr lang="en-US" sz="1600" dirty="0">
                <a:latin typeface="Baskerville Old Face" panose="02020602080505020303" pitchFamily="18" charset="0"/>
                <a:hlinkClick r:id="rId12"/>
              </a:rPr>
              <a:t>http://blog.talosintel.com/2016/02/trane-iot.html</a:t>
            </a:r>
            <a:endParaRPr lang="en-US" sz="1600" dirty="0">
              <a:latin typeface="Baskerville Old Face" panose="02020602080505020303" pitchFamily="18" charset="0"/>
            </a:endParaRPr>
          </a:p>
          <a:p>
            <a:r>
              <a:rPr lang="en-US" sz="1600" dirty="0">
                <a:latin typeface="Baskerville Old Face" panose="02020602080505020303" pitchFamily="18" charset="0"/>
                <a:hlinkClick r:id="rId13"/>
              </a:rPr>
              <a:t>http://krebsonsecurity.com/2016/02/iot-reality-smart-devices-dumb-defaults/</a:t>
            </a:r>
            <a:endParaRPr lang="en-US" sz="1600" dirty="0">
              <a:latin typeface="Baskerville Old Face" panose="02020602080505020303" pitchFamily="18" charset="0"/>
            </a:endParaRPr>
          </a:p>
          <a:p>
            <a:r>
              <a:rPr lang="en-US" sz="1600" dirty="0">
                <a:latin typeface="Baskerville Old Face" panose="02020602080505020303" pitchFamily="18" charset="0"/>
                <a:hlinkClick r:id="rId14"/>
              </a:rPr>
              <a:t>http://www.gsma.com/connectedliving/gsma-iot-security-guidelines-complete-document-set</a:t>
            </a:r>
            <a:r>
              <a:rPr lang="en-US" sz="1600" dirty="0" smtClean="0">
                <a:latin typeface="Baskerville Old Face" panose="02020602080505020303" pitchFamily="18" charset="0"/>
                <a:hlinkClick r:id="rId14"/>
              </a:rPr>
              <a:t>/</a:t>
            </a:r>
            <a:endParaRPr lang="en-US" sz="1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93" y="2438400"/>
            <a:ext cx="7227088" cy="3124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850" y="1695212"/>
            <a:ext cx="94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Patents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2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3652516" y="2240519"/>
            <a:ext cx="4239943" cy="29982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99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anose="020B0604020202020204" pitchFamily="34" charset="0"/>
              </a:rPr>
              <a:t>شكرا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937"/>
            <a:ext cx="10515600" cy="1325563"/>
          </a:xfrm>
        </p:spPr>
        <p:txBody>
          <a:bodyPr/>
          <a:lstStyle/>
          <a:p>
            <a:r>
              <a:rPr lang="en-US" dirty="0" smtClean="0"/>
              <a:t>Wireless sensors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41" y="4219587"/>
            <a:ext cx="4372029" cy="2460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40" y="1211304"/>
            <a:ext cx="4393071" cy="2728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32" y="1262352"/>
            <a:ext cx="3894823" cy="257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6793" y="3827310"/>
            <a:ext cx="2690306" cy="30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4305300" cy="1325563"/>
          </a:xfrm>
        </p:spPr>
        <p:txBody>
          <a:bodyPr/>
          <a:lstStyle/>
          <a:p>
            <a:r>
              <a:rPr lang="en-GB" dirty="0"/>
              <a:t>Sensor Nodes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GB" dirty="0" smtClean="0"/>
              <a:t>in </a:t>
            </a:r>
            <a:r>
              <a:rPr lang="en-GB" dirty="0"/>
              <a:t>deployment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7750" y="2286000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Patents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88" y="1124560"/>
            <a:ext cx="2933754" cy="2684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76498"/>
            <a:ext cx="3603679" cy="3339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42" y="569690"/>
            <a:ext cx="3495724" cy="5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184150"/>
            <a:ext cx="10515600" cy="1325563"/>
          </a:xfrm>
        </p:spPr>
        <p:txBody>
          <a:bodyPr/>
          <a:lstStyle/>
          <a:p>
            <a:r>
              <a:rPr lang="en-GB" dirty="0" smtClean="0"/>
              <a:t>Sensor communication and power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7" y="1594004"/>
            <a:ext cx="2774997" cy="2939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25" y="2771775"/>
            <a:ext cx="3184243" cy="3236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51" y="1378569"/>
            <a:ext cx="3295174" cy="48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365125"/>
            <a:ext cx="10487025" cy="1325563"/>
          </a:xfrm>
        </p:spPr>
        <p:txBody>
          <a:bodyPr/>
          <a:lstStyle/>
          <a:p>
            <a:r>
              <a:rPr lang="id-ID" dirty="0" smtClean="0"/>
              <a:t>ABU-Cross-Cloud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81" y="1500188"/>
            <a:ext cx="8629044" cy="5060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6150" y="747991"/>
            <a:ext cx="14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Infrastucture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3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Lab-scale ABU-Cloud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1685925" y="2108441"/>
            <a:ext cx="7629267" cy="3956721"/>
            <a:chOff x="2143124" y="1645638"/>
            <a:chExt cx="7029193" cy="3403645"/>
          </a:xfrm>
        </p:grpSpPr>
        <p:grpSp>
          <p:nvGrpSpPr>
            <p:cNvPr id="23" name="Group 22"/>
            <p:cNvGrpSpPr/>
            <p:nvPr/>
          </p:nvGrpSpPr>
          <p:grpSpPr>
            <a:xfrm>
              <a:off x="2143124" y="2125408"/>
              <a:ext cx="7029193" cy="2923875"/>
              <a:chOff x="2143124" y="2125408"/>
              <a:chExt cx="7029193" cy="2923875"/>
            </a:xfrm>
          </p:grpSpPr>
          <p:pic>
            <p:nvPicPr>
              <p:cNvPr id="27" name="Picture 12" descr="Image result for cloud icon transparen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5853" y="2125408"/>
                <a:ext cx="3396464" cy="1837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0" y="2495009"/>
                <a:ext cx="690565" cy="69056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8410" y="2752201"/>
                <a:ext cx="642940" cy="64294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6404119" y="4081176"/>
                <a:ext cx="416630" cy="64809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6597" y="2700515"/>
                <a:ext cx="612798" cy="612798"/>
              </a:xfrm>
              <a:prstGeom prst="rect">
                <a:avLst/>
              </a:prstGeom>
            </p:spPr>
          </p:pic>
          <p:pic>
            <p:nvPicPr>
              <p:cNvPr id="32" name="Picture 8" descr="Image result for router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8339" y="4081176"/>
                <a:ext cx="770311" cy="385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2" descr="Image result for cloud icon transparen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24" y="2775476"/>
                <a:ext cx="2281319" cy="1234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Elbow Connector 33"/>
              <p:cNvCxnSpPr>
                <a:stCxn id="25" idx="3"/>
                <a:endCxn id="30" idx="3"/>
              </p:cNvCxnSpPr>
              <p:nvPr/>
            </p:nvCxnSpPr>
            <p:spPr>
              <a:xfrm>
                <a:off x="6122676" y="4118298"/>
                <a:ext cx="281443" cy="286923"/>
              </a:xfrm>
              <a:prstGeom prst="bentConnector3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/>
              <p:cNvCxnSpPr>
                <a:endCxn id="32" idx="1"/>
              </p:cNvCxnSpPr>
              <p:nvPr/>
            </p:nvCxnSpPr>
            <p:spPr>
              <a:xfrm flipV="1">
                <a:off x="6662628" y="4273754"/>
                <a:ext cx="815711" cy="103732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2" idx="0"/>
                <a:endCxn id="27" idx="2"/>
              </p:cNvCxnSpPr>
              <p:nvPr/>
            </p:nvCxnSpPr>
            <p:spPr>
              <a:xfrm flipH="1" flipV="1">
                <a:off x="7474085" y="3962841"/>
                <a:ext cx="389410" cy="11833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2864597" y="3220856"/>
                <a:ext cx="9402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 smtClean="0"/>
                  <a:t>public</a:t>
                </a:r>
                <a:endParaRPr lang="en-GB" sz="11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015108" y="3238250"/>
                <a:ext cx="8715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200" dirty="0" smtClean="0"/>
                  <a:t>private</a:t>
                </a:r>
                <a:endParaRPr lang="en-GB" dirty="0"/>
              </a:p>
            </p:txBody>
          </p:sp>
          <p:cxnSp>
            <p:nvCxnSpPr>
              <p:cNvPr id="39" name="Elbow Connector 38"/>
              <p:cNvCxnSpPr>
                <a:stCxn id="25" idx="1"/>
                <a:endCxn id="33" idx="3"/>
              </p:cNvCxnSpPr>
              <p:nvPr/>
            </p:nvCxnSpPr>
            <p:spPr>
              <a:xfrm rot="10800000">
                <a:off x="4424443" y="3392556"/>
                <a:ext cx="927922" cy="725743"/>
              </a:xfrm>
              <a:prstGeom prst="bentConnector3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6645334" y="4705101"/>
                <a:ext cx="1218160" cy="34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id-ID" sz="1200" dirty="0" smtClean="0"/>
                  <a:t>UEC- Cloud </a:t>
                </a:r>
              </a:p>
              <a:p>
                <a:pPr>
                  <a:lnSpc>
                    <a:spcPts val="1200"/>
                  </a:lnSpc>
                </a:pPr>
                <a:r>
                  <a:rPr lang="id-ID" sz="1200" dirty="0" smtClean="0"/>
                  <a:t>controller</a:t>
                </a:r>
                <a:endParaRPr lang="en-GB" sz="1200" dirty="0"/>
              </a:p>
            </p:txBody>
          </p:sp>
          <p:cxnSp>
            <p:nvCxnSpPr>
              <p:cNvPr id="41" name="Elbow Connector 40"/>
              <p:cNvCxnSpPr>
                <a:stCxn id="24" idx="2"/>
                <a:endCxn id="33" idx="0"/>
              </p:cNvCxnSpPr>
              <p:nvPr/>
            </p:nvCxnSpPr>
            <p:spPr>
              <a:xfrm rot="5400000">
                <a:off x="3816687" y="1772982"/>
                <a:ext cx="469592" cy="1535397"/>
              </a:xfrm>
              <a:prstGeom prst="bentConnector3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9366" y="2563059"/>
                <a:ext cx="690565" cy="69056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571" y="1645638"/>
              <a:ext cx="641219" cy="660246"/>
            </a:xfrm>
            <a:prstGeom prst="rect">
              <a:avLst/>
            </a:prstGeom>
          </p:spPr>
        </p:pic>
        <p:pic>
          <p:nvPicPr>
            <p:cNvPr id="25" name="Picture 8" descr="Image result for router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365" y="3925720"/>
              <a:ext cx="770311" cy="38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77589" y="3711204"/>
              <a:ext cx="716656" cy="716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4" y="2289003"/>
            <a:ext cx="4804366" cy="436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4" y="733855"/>
            <a:ext cx="6282735" cy="6076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441325"/>
            <a:ext cx="4248150" cy="1325563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Adaptive Knowledge Engine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66294" y="5867400"/>
            <a:ext cx="215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Impact factor journal</a:t>
            </a:r>
          </a:p>
          <a:p>
            <a:r>
              <a:rPr lang="id-ID" dirty="0" smtClean="0"/>
              <a:t>publications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6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/>
          <a:lstStyle/>
          <a:p>
            <a:r>
              <a:rPr lang="id-ID" dirty="0" smtClean="0"/>
              <a:t>Mobile applications/services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8883" y="1681163"/>
            <a:ext cx="8556812" cy="3738309"/>
          </a:xfrm>
        </p:spPr>
        <p:txBody>
          <a:bodyPr>
            <a:normAutofit/>
          </a:bodyPr>
          <a:lstStyle/>
          <a:p>
            <a:r>
              <a:rPr lang="id-ID" sz="2400" dirty="0" smtClean="0"/>
              <a:t>Real time farm monitoring system</a:t>
            </a:r>
          </a:p>
          <a:p>
            <a:r>
              <a:rPr lang="id-ID" sz="2400" dirty="0" smtClean="0"/>
              <a:t>Recommender system</a:t>
            </a:r>
          </a:p>
          <a:p>
            <a:r>
              <a:rPr lang="id-ID" sz="2400" dirty="0" smtClean="0"/>
              <a:t>Storage cloud services</a:t>
            </a:r>
          </a:p>
          <a:p>
            <a:r>
              <a:rPr lang="id-ID" sz="2400" dirty="0" smtClean="0"/>
              <a:t>Farming management systems</a:t>
            </a:r>
          </a:p>
          <a:p>
            <a:r>
              <a:rPr lang="id-ID" sz="2400" dirty="0" smtClean="0"/>
              <a:t>Forum </a:t>
            </a:r>
          </a:p>
          <a:p>
            <a:r>
              <a:rPr lang="id-ID" sz="2400" dirty="0" smtClean="0"/>
              <a:t>Weather prediction system</a:t>
            </a:r>
          </a:p>
          <a:p>
            <a:pPr marL="0" indent="0">
              <a:buNone/>
            </a:pPr>
            <a:endParaRPr lang="id-ID" sz="2400" dirty="0" smtClean="0"/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33500" y="5612884"/>
            <a:ext cx="268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Systems/software/services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2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341</Words>
  <Application>Microsoft Office PowerPoint</Application>
  <PresentationFormat>Custom</PresentationFormat>
  <Paragraphs>125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Accurate &amp; Low-cost  Baha Smart Internet of Farming System</vt:lpstr>
      <vt:lpstr>Data acquisition </vt:lpstr>
      <vt:lpstr>Wireless sensors</vt:lpstr>
      <vt:lpstr>Sensor Nodes  in deployment</vt:lpstr>
      <vt:lpstr>Sensor communication and power</vt:lpstr>
      <vt:lpstr>ABU-Cross-Cloud </vt:lpstr>
      <vt:lpstr>Lab-scale ABU-Cloud</vt:lpstr>
      <vt:lpstr>Adaptive Knowledge Engine</vt:lpstr>
      <vt:lpstr>Mobile applications/services</vt:lpstr>
      <vt:lpstr>Architecture </vt:lpstr>
      <vt:lpstr>Back-end system architecture</vt:lpstr>
      <vt:lpstr>Use case diagram for Mobile Baha-FIST</vt:lpstr>
      <vt:lpstr>Project Phasing</vt:lpstr>
      <vt:lpstr>Budget (Phase 1) </vt:lpstr>
      <vt:lpstr>Timeline (Phase 1) </vt:lpstr>
      <vt:lpstr>Expected results (Overall)</vt:lpstr>
      <vt:lpstr>PowerPoint Presentation</vt:lpstr>
      <vt:lpstr>R&amp;D potential</vt:lpstr>
      <vt:lpstr>References </vt:lpstr>
      <vt:lpstr>شكرا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“Internet of Farming”  Potensi Riset dan Pengembangannya  di Ranah Minang</dc:title>
  <dc:creator>Rahmat Budiarto</dc:creator>
  <cp:lastModifiedBy>ismail - [2010]</cp:lastModifiedBy>
  <cp:revision>27</cp:revision>
  <dcterms:created xsi:type="dcterms:W3CDTF">2017-06-16T09:00:51Z</dcterms:created>
  <dcterms:modified xsi:type="dcterms:W3CDTF">2017-08-09T08:08:19Z</dcterms:modified>
</cp:coreProperties>
</file>